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8c50f099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f8c50f099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f7197373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f7197373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8c50f09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f8c50f09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b4de3326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b4de3326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ce278ac02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ce278ac0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7c9dc263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7c9dc263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b4de3326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b4de3326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8bdd7bde8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8bdd7bde8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7c9dc263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7c9dc263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b4de3326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b4de3326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f7c9dc263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f7c9dc263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7c9dc2638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f7c9dc2638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cs.google.com/spreadsheets/d/1zaRnv2IVfa7HDSeuy5Jv8aLe9uKDoJl3PUpaQFp_yt0/edit#gid=0" TargetMode="External"/><Relationship Id="rId4" Type="http://schemas.openxmlformats.org/officeDocument/2006/relationships/hyperlink" Target="https://docs.google.com/spreadsheets/d/1zaRnv2IVfa7HDSeuy5Jv8aLe9uKDoJl3PUpaQFp_yt0/edit#gid=0" TargetMode="External"/><Relationship Id="rId5" Type="http://schemas.openxmlformats.org/officeDocument/2006/relationships/hyperlink" Target="https://docs.google.com/spreadsheets/d/1zaRnv2IVfa7HDSeuy5Jv8aLe9uKDoJl3PUpaQFp_yt0/edit#gid=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Human-Powered Vehicle Team</a:t>
            </a:r>
            <a:endParaRPr/>
          </a:p>
        </p:txBody>
      </p:sp>
      <p:sp>
        <p:nvSpPr>
          <p:cNvPr id="65" name="Google Shape;65;p13"/>
          <p:cNvSpPr txBox="1"/>
          <p:nvPr>
            <p:ph idx="1" type="subTitle"/>
          </p:nvPr>
        </p:nvSpPr>
        <p:spPr>
          <a:xfrm>
            <a:off x="311700" y="1878550"/>
            <a:ext cx="3930000" cy="7383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2550"/>
              <a:t>Midpoint Presentation</a:t>
            </a:r>
            <a:endParaRPr sz="2550"/>
          </a:p>
          <a:p>
            <a:pPr indent="0" lvl="0" marL="0" rtl="0" algn="l">
              <a:spcBef>
                <a:spcPts val="0"/>
              </a:spcBef>
              <a:spcAft>
                <a:spcPts val="0"/>
              </a:spcAft>
              <a:buNone/>
            </a:pPr>
            <a:r>
              <a:t/>
            </a:r>
            <a:endParaRPr/>
          </a:p>
          <a:p>
            <a:pPr indent="0" lvl="0" marL="0" rtl="0" algn="l">
              <a:spcBef>
                <a:spcPts val="0"/>
              </a:spcBef>
              <a:spcAft>
                <a:spcPts val="0"/>
              </a:spcAft>
              <a:buNone/>
            </a:pPr>
            <a:r>
              <a:rPr lang="en"/>
              <a:t>By: Yen C., Yujie Z., Abdulh A., </a:t>
            </a:r>
            <a:r>
              <a:rPr lang="en"/>
              <a:t>Daniel Q., </a:t>
            </a:r>
            <a:r>
              <a:rPr lang="en"/>
              <a:t>Connor T.</a:t>
            </a:r>
            <a:endParaRPr/>
          </a:p>
        </p:txBody>
      </p:sp>
      <p:sp>
        <p:nvSpPr>
          <p:cNvPr id="66" name="Google Shape;6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Testing - </a:t>
            </a:r>
            <a:r>
              <a:rPr lang="en"/>
              <a:t>Software/Sensors</a:t>
            </a:r>
            <a:endParaRPr/>
          </a:p>
          <a:p>
            <a:pPr indent="0" lvl="0" marL="0" rtl="0" algn="l">
              <a:spcBef>
                <a:spcPts val="0"/>
              </a:spcBef>
              <a:spcAft>
                <a:spcPts val="0"/>
              </a:spcAft>
              <a:buNone/>
            </a:pPr>
            <a:r>
              <a:rPr lang="en"/>
              <a:t>[ER 3,4,5]</a:t>
            </a:r>
            <a:endParaRPr/>
          </a:p>
        </p:txBody>
      </p:sp>
      <p:sp>
        <p:nvSpPr>
          <p:cNvPr id="144" name="Google Shape;144;p22"/>
          <p:cNvSpPr txBox="1"/>
          <p:nvPr>
            <p:ph idx="1" type="body"/>
          </p:nvPr>
        </p:nvSpPr>
        <p:spPr>
          <a:xfrm>
            <a:off x="4644675" y="522450"/>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Procedures</a:t>
            </a:r>
            <a:endParaRPr b="1" u="sng"/>
          </a:p>
          <a:p>
            <a:pPr indent="-311150" lvl="0" marL="457200" rtl="0" algn="l">
              <a:spcBef>
                <a:spcPts val="1200"/>
              </a:spcBef>
              <a:spcAft>
                <a:spcPts val="0"/>
              </a:spcAft>
              <a:buSzPts val="1300"/>
              <a:buAutoNum type="arabicPeriod"/>
            </a:pPr>
            <a:r>
              <a:rPr lang="en"/>
              <a:t>Software</a:t>
            </a:r>
            <a:endParaRPr/>
          </a:p>
          <a:p>
            <a:pPr indent="-298450" lvl="1" marL="914400" rtl="0" algn="l">
              <a:spcBef>
                <a:spcPts val="0"/>
              </a:spcBef>
              <a:spcAft>
                <a:spcPts val="0"/>
              </a:spcAft>
              <a:buSzPts val="1100"/>
              <a:buAutoNum type="alphaLcPeriod"/>
            </a:pPr>
            <a:r>
              <a:rPr lang="en"/>
              <a:t>Unit Tests</a:t>
            </a:r>
            <a:endParaRPr/>
          </a:p>
          <a:p>
            <a:pPr indent="-298450" lvl="2" marL="1371600" rtl="0" algn="l">
              <a:spcBef>
                <a:spcPts val="0"/>
              </a:spcBef>
              <a:spcAft>
                <a:spcPts val="0"/>
              </a:spcAft>
              <a:buSzPts val="1100"/>
              <a:buAutoNum type="romanLcPeriod"/>
            </a:pPr>
            <a:r>
              <a:rPr lang="en"/>
              <a:t>Display</a:t>
            </a:r>
            <a:endParaRPr/>
          </a:p>
          <a:p>
            <a:pPr indent="-298450" lvl="2" marL="1371600" rtl="0" algn="l">
              <a:spcBef>
                <a:spcPts val="0"/>
              </a:spcBef>
              <a:spcAft>
                <a:spcPts val="0"/>
              </a:spcAft>
              <a:buSzPts val="1100"/>
              <a:buAutoNum type="romanLcPeriod"/>
            </a:pPr>
            <a:r>
              <a:rPr lang="en"/>
              <a:t>Sensor</a:t>
            </a:r>
            <a:endParaRPr/>
          </a:p>
          <a:p>
            <a:pPr indent="-298450" lvl="2" marL="1371600" rtl="0" algn="l">
              <a:spcBef>
                <a:spcPts val="0"/>
              </a:spcBef>
              <a:spcAft>
                <a:spcPts val="0"/>
              </a:spcAft>
              <a:buSzPts val="1100"/>
              <a:buAutoNum type="romanLcPeriod"/>
            </a:pPr>
            <a:r>
              <a:rPr lang="en"/>
              <a:t>Calculations</a:t>
            </a:r>
            <a:endParaRPr/>
          </a:p>
          <a:p>
            <a:pPr indent="-298450" lvl="3" marL="1828800" rtl="0" algn="l">
              <a:spcBef>
                <a:spcPts val="0"/>
              </a:spcBef>
              <a:spcAft>
                <a:spcPts val="0"/>
              </a:spcAft>
              <a:buSzPts val="1100"/>
              <a:buAutoNum type="arabicPeriod"/>
            </a:pPr>
            <a:r>
              <a:rPr lang="en"/>
              <a:t>Use ‘Assert’</a:t>
            </a:r>
            <a:endParaRPr/>
          </a:p>
          <a:p>
            <a:pPr indent="-298450" lvl="1" marL="914400" rtl="0" algn="l">
              <a:spcBef>
                <a:spcPts val="0"/>
              </a:spcBef>
              <a:spcAft>
                <a:spcPts val="0"/>
              </a:spcAft>
              <a:buSzPts val="1100"/>
              <a:buAutoNum type="alphaLcPeriod"/>
            </a:pPr>
            <a:r>
              <a:rPr lang="en"/>
              <a:t>System Testing</a:t>
            </a:r>
            <a:endParaRPr/>
          </a:p>
          <a:p>
            <a:pPr indent="-298450" lvl="2" marL="1371600" rtl="0" algn="l">
              <a:spcBef>
                <a:spcPts val="0"/>
              </a:spcBef>
              <a:spcAft>
                <a:spcPts val="0"/>
              </a:spcAft>
              <a:buSzPts val="1100"/>
              <a:buAutoNum type="romanLcPeriod"/>
            </a:pPr>
            <a:r>
              <a:rPr lang="en"/>
              <a:t>Test cases involving expected input and output</a:t>
            </a:r>
            <a:endParaRPr/>
          </a:p>
          <a:p>
            <a:pPr indent="-298450" lvl="2" marL="1371600" rtl="0" algn="l">
              <a:spcBef>
                <a:spcPts val="0"/>
              </a:spcBef>
              <a:spcAft>
                <a:spcPts val="0"/>
              </a:spcAft>
              <a:buSzPts val="1100"/>
              <a:buAutoNum type="romanLcPeriod"/>
            </a:pPr>
            <a:r>
              <a:rPr lang="en"/>
              <a:t>Use of Tachometer &amp; Odometer</a:t>
            </a:r>
            <a:endParaRPr/>
          </a:p>
          <a:p>
            <a:pPr indent="-298450" lvl="1" marL="914400" rtl="0" algn="l">
              <a:spcBef>
                <a:spcPts val="0"/>
              </a:spcBef>
              <a:spcAft>
                <a:spcPts val="0"/>
              </a:spcAft>
              <a:buSzPts val="1100"/>
              <a:buAutoNum type="alphaLcPeriod"/>
            </a:pPr>
            <a:r>
              <a:rPr lang="en"/>
              <a:t>End User Acceptance Testing</a:t>
            </a:r>
            <a:endParaRPr b="1" u="sng"/>
          </a:p>
          <a:p>
            <a:pPr indent="0" lvl="0" marL="0" rtl="0" algn="l">
              <a:spcBef>
                <a:spcPts val="1200"/>
              </a:spcBef>
              <a:spcAft>
                <a:spcPts val="0"/>
              </a:spcAft>
              <a:buNone/>
            </a:pPr>
            <a:r>
              <a:rPr b="1" lang="en" u="sng"/>
              <a:t>Tools Used</a:t>
            </a:r>
            <a:endParaRPr b="1" u="sng"/>
          </a:p>
          <a:p>
            <a:pPr indent="-311150" lvl="0" marL="457200" rtl="0" algn="l">
              <a:spcBef>
                <a:spcPts val="1200"/>
              </a:spcBef>
              <a:spcAft>
                <a:spcPts val="0"/>
              </a:spcAft>
              <a:buSzPts val="1300"/>
              <a:buChar char="●"/>
            </a:pPr>
            <a:r>
              <a:rPr lang="en"/>
              <a:t>Tachometer (Thermal Fluids Lab)</a:t>
            </a:r>
            <a:endParaRPr/>
          </a:p>
          <a:p>
            <a:pPr indent="-311150" lvl="0" marL="457200" rtl="0" algn="l">
              <a:spcBef>
                <a:spcPts val="0"/>
              </a:spcBef>
              <a:spcAft>
                <a:spcPts val="0"/>
              </a:spcAft>
              <a:buSzPts val="1300"/>
              <a:buChar char="●"/>
            </a:pPr>
            <a:r>
              <a:rPr lang="en"/>
              <a:t>Odometer</a:t>
            </a:r>
            <a:endParaRPr/>
          </a:p>
          <a:p>
            <a:pPr indent="-311150" lvl="0" marL="457200" rtl="0" algn="l">
              <a:spcBef>
                <a:spcPts val="0"/>
              </a:spcBef>
              <a:spcAft>
                <a:spcPts val="0"/>
              </a:spcAft>
              <a:buSzPts val="1300"/>
              <a:buChar char="●"/>
            </a:pPr>
            <a:r>
              <a:rPr lang="en"/>
              <a:t>Python</a:t>
            </a:r>
            <a:endParaRPr/>
          </a:p>
        </p:txBody>
      </p:sp>
      <p:sp>
        <p:nvSpPr>
          <p:cNvPr id="145" name="Google Shape;14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22"/>
          <p:cNvSpPr txBox="1"/>
          <p:nvPr/>
        </p:nvSpPr>
        <p:spPr>
          <a:xfrm>
            <a:off x="5383425" y="4777950"/>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oboto"/>
                <a:ea typeface="Roboto"/>
                <a:cs typeface="Roboto"/>
                <a:sym typeface="Roboto"/>
              </a:rPr>
              <a:t>Yen</a:t>
            </a:r>
            <a:r>
              <a:rPr lang="en" sz="900">
                <a:latin typeface="Roboto"/>
                <a:ea typeface="Roboto"/>
                <a:cs typeface="Roboto"/>
                <a:sym typeface="Roboto"/>
              </a:rPr>
              <a:t> - Oct. 15, 2021 - HPVCP</a:t>
            </a:r>
            <a:endParaRPr sz="800">
              <a:latin typeface="Roboto"/>
              <a:ea typeface="Roboto"/>
              <a:cs typeface="Roboto"/>
              <a:sym typeface="Roboto"/>
            </a:endParaRPr>
          </a:p>
        </p:txBody>
      </p:sp>
      <p:pic>
        <p:nvPicPr>
          <p:cNvPr id="147" name="Google Shape;147;p22"/>
          <p:cNvPicPr preferRelativeResize="0"/>
          <p:nvPr/>
        </p:nvPicPr>
        <p:blipFill>
          <a:blip r:embed="rId3">
            <a:alphaModFix/>
          </a:blip>
          <a:stretch>
            <a:fillRect/>
          </a:stretch>
        </p:blipFill>
        <p:spPr>
          <a:xfrm>
            <a:off x="311725" y="1991600"/>
            <a:ext cx="3402625" cy="1510550"/>
          </a:xfrm>
          <a:prstGeom prst="rect">
            <a:avLst/>
          </a:prstGeom>
          <a:noFill/>
          <a:ln>
            <a:noFill/>
          </a:ln>
        </p:spPr>
      </p:pic>
      <p:sp>
        <p:nvSpPr>
          <p:cNvPr id="148" name="Google Shape;148;p22"/>
          <p:cNvSpPr/>
          <p:nvPr/>
        </p:nvSpPr>
        <p:spPr>
          <a:xfrm>
            <a:off x="311738" y="2781375"/>
            <a:ext cx="3402600" cy="761700"/>
          </a:xfrm>
          <a:prstGeom prst="rect">
            <a:avLst/>
          </a:prstGeom>
          <a:noFill/>
          <a:ln cap="flat" cmpd="sng" w="762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311750" y="132450"/>
            <a:ext cx="3706500" cy="1257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Testing - Clutch Efficiency/Energy Storage</a:t>
            </a:r>
            <a:endParaRPr/>
          </a:p>
          <a:p>
            <a:pPr indent="0" lvl="0" marL="0" rtl="0" algn="l">
              <a:spcBef>
                <a:spcPts val="0"/>
              </a:spcBef>
              <a:spcAft>
                <a:spcPts val="0"/>
              </a:spcAft>
              <a:buNone/>
            </a:pPr>
            <a:r>
              <a:rPr lang="en"/>
              <a:t>[ER 1,2]</a:t>
            </a:r>
            <a:endParaRPr/>
          </a:p>
        </p:txBody>
      </p:sp>
      <p:sp>
        <p:nvSpPr>
          <p:cNvPr id="154" name="Google Shape;154;p23"/>
          <p:cNvSpPr txBox="1"/>
          <p:nvPr>
            <p:ph idx="1" type="body"/>
          </p:nvPr>
        </p:nvSpPr>
        <p:spPr>
          <a:xfrm>
            <a:off x="4637000" y="462575"/>
            <a:ext cx="4166400" cy="1675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u="sng">
                <a:solidFill>
                  <a:schemeClr val="dk1"/>
                </a:solidFill>
              </a:rPr>
              <a:t>Procedures</a:t>
            </a:r>
            <a:endParaRPr b="1" u="sng">
              <a:solidFill>
                <a:schemeClr val="dk1"/>
              </a:solidFill>
            </a:endParaRPr>
          </a:p>
          <a:p>
            <a:pPr indent="-298767" lvl="0" marL="457200" rtl="0" algn="l">
              <a:spcBef>
                <a:spcPts val="1200"/>
              </a:spcBef>
              <a:spcAft>
                <a:spcPts val="0"/>
              </a:spcAft>
              <a:buClr>
                <a:schemeClr val="dk1"/>
              </a:buClr>
              <a:buSzPct val="100000"/>
              <a:buAutoNum type="arabicPeriod"/>
            </a:pPr>
            <a:r>
              <a:rPr lang="en">
                <a:solidFill>
                  <a:schemeClr val="dk1"/>
                </a:solidFill>
              </a:rPr>
              <a:t>Measure vehicle speed</a:t>
            </a:r>
            <a:endParaRPr>
              <a:solidFill>
                <a:schemeClr val="dk1"/>
              </a:solidFill>
            </a:endParaRPr>
          </a:p>
          <a:p>
            <a:pPr indent="-298767" lvl="0" marL="457200" rtl="0" algn="l">
              <a:spcBef>
                <a:spcPts val="0"/>
              </a:spcBef>
              <a:spcAft>
                <a:spcPts val="0"/>
              </a:spcAft>
              <a:buClr>
                <a:schemeClr val="dk1"/>
              </a:buClr>
              <a:buSzPct val="100000"/>
              <a:buAutoNum type="arabicPeriod"/>
            </a:pPr>
            <a:r>
              <a:rPr lang="en">
                <a:solidFill>
                  <a:schemeClr val="dk1"/>
                </a:solidFill>
              </a:rPr>
              <a:t>Engage clutch to power flywheel</a:t>
            </a:r>
            <a:endParaRPr>
              <a:solidFill>
                <a:schemeClr val="dk1"/>
              </a:solidFill>
            </a:endParaRPr>
          </a:p>
          <a:p>
            <a:pPr indent="-298767" lvl="0" marL="457200" rtl="0" algn="l">
              <a:spcBef>
                <a:spcPts val="0"/>
              </a:spcBef>
              <a:spcAft>
                <a:spcPts val="0"/>
              </a:spcAft>
              <a:buClr>
                <a:schemeClr val="dk1"/>
              </a:buClr>
              <a:buSzPct val="100000"/>
              <a:buAutoNum type="arabicPeriod"/>
            </a:pPr>
            <a:r>
              <a:rPr lang="en">
                <a:solidFill>
                  <a:schemeClr val="dk1"/>
                </a:solidFill>
              </a:rPr>
              <a:t>Measure flywheel angular velocity</a:t>
            </a:r>
            <a:endParaRPr>
              <a:solidFill>
                <a:schemeClr val="dk1"/>
              </a:solidFill>
            </a:endParaRPr>
          </a:p>
          <a:p>
            <a:pPr indent="-298767" lvl="0" marL="457200" rtl="0" algn="l">
              <a:spcBef>
                <a:spcPts val="0"/>
              </a:spcBef>
              <a:spcAft>
                <a:spcPts val="0"/>
              </a:spcAft>
              <a:buClr>
                <a:schemeClr val="dk1"/>
              </a:buClr>
              <a:buSzPct val="100000"/>
              <a:buAutoNum type="arabicPeriod"/>
            </a:pPr>
            <a:r>
              <a:rPr lang="en">
                <a:solidFill>
                  <a:schemeClr val="dk1"/>
                </a:solidFill>
              </a:rPr>
              <a:t>Measure vehicle speed</a:t>
            </a:r>
            <a:endParaRPr>
              <a:solidFill>
                <a:schemeClr val="dk1"/>
              </a:solidFill>
            </a:endParaRPr>
          </a:p>
          <a:p>
            <a:pPr indent="-298767" lvl="0" marL="457200" rtl="0" algn="l">
              <a:spcBef>
                <a:spcPts val="0"/>
              </a:spcBef>
              <a:spcAft>
                <a:spcPts val="0"/>
              </a:spcAft>
              <a:buClr>
                <a:schemeClr val="dk1"/>
              </a:buClr>
              <a:buSzPct val="100000"/>
              <a:buAutoNum type="arabicPeriod"/>
            </a:pPr>
            <a:r>
              <a:rPr lang="en">
                <a:solidFill>
                  <a:schemeClr val="dk1"/>
                </a:solidFill>
              </a:rPr>
              <a:t>Engage clutch to remove power from flywheel</a:t>
            </a:r>
            <a:endParaRPr>
              <a:solidFill>
                <a:schemeClr val="dk1"/>
              </a:solidFill>
            </a:endParaRPr>
          </a:p>
          <a:p>
            <a:pPr indent="-298767" lvl="0" marL="457200" rtl="0" algn="l">
              <a:spcBef>
                <a:spcPts val="0"/>
              </a:spcBef>
              <a:spcAft>
                <a:spcPts val="0"/>
              </a:spcAft>
              <a:buClr>
                <a:schemeClr val="dk1"/>
              </a:buClr>
              <a:buSzPct val="100000"/>
              <a:buAutoNum type="arabicPeriod"/>
            </a:pPr>
            <a:r>
              <a:rPr lang="en">
                <a:solidFill>
                  <a:schemeClr val="dk1"/>
                </a:solidFill>
              </a:rPr>
              <a:t>Measure vehicle speed</a:t>
            </a:r>
            <a:endParaRPr>
              <a:solidFill>
                <a:schemeClr val="dk1"/>
              </a:solidFill>
            </a:endParaRPr>
          </a:p>
          <a:p>
            <a:pPr indent="-298767" lvl="0" marL="457200" rtl="0" algn="l">
              <a:spcBef>
                <a:spcPts val="0"/>
              </a:spcBef>
              <a:spcAft>
                <a:spcPts val="0"/>
              </a:spcAft>
              <a:buClr>
                <a:schemeClr val="dk1"/>
              </a:buClr>
              <a:buSzPct val="100000"/>
              <a:buAutoNum type="arabicPeriod"/>
            </a:pPr>
            <a:r>
              <a:rPr lang="en">
                <a:solidFill>
                  <a:schemeClr val="dk1"/>
                </a:solidFill>
              </a:rPr>
              <a:t>Repeat steps at different speeds</a:t>
            </a:r>
            <a:endParaRPr>
              <a:solidFill>
                <a:schemeClr val="dk1"/>
              </a:solidFill>
            </a:endParaRPr>
          </a:p>
        </p:txBody>
      </p:sp>
      <p:sp>
        <p:nvSpPr>
          <p:cNvPr id="155" name="Google Shape;15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6" name="Google Shape;156;p23"/>
          <p:cNvSpPr txBox="1"/>
          <p:nvPr>
            <p:ph idx="1" type="body"/>
          </p:nvPr>
        </p:nvSpPr>
        <p:spPr>
          <a:xfrm>
            <a:off x="4637000" y="2472750"/>
            <a:ext cx="4166400" cy="22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solidFill>
                  <a:schemeClr val="dk1"/>
                </a:solidFill>
              </a:rPr>
              <a:t>Tools Used</a:t>
            </a:r>
            <a:endParaRPr b="1" u="sng">
              <a:solidFill>
                <a:schemeClr val="dk1"/>
              </a:solidFill>
            </a:endParaRPr>
          </a:p>
          <a:p>
            <a:pPr indent="-311150" lvl="0" marL="457200" rtl="0" algn="l">
              <a:spcBef>
                <a:spcPts val="1200"/>
              </a:spcBef>
              <a:spcAft>
                <a:spcPts val="0"/>
              </a:spcAft>
              <a:buClr>
                <a:schemeClr val="dk1"/>
              </a:buClr>
              <a:buSzPts val="1300"/>
              <a:buChar char="●"/>
            </a:pPr>
            <a:r>
              <a:rPr lang="en">
                <a:solidFill>
                  <a:schemeClr val="dk1"/>
                </a:solidFill>
              </a:rPr>
              <a:t>Sensors/Display </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Tachometer/Odometer if necessary</a:t>
            </a:r>
            <a:endParaRPr>
              <a:solidFill>
                <a:schemeClr val="dk1"/>
              </a:solidFill>
            </a:endParaRPr>
          </a:p>
        </p:txBody>
      </p:sp>
      <p:sp>
        <p:nvSpPr>
          <p:cNvPr id="157" name="Google Shape;157;p23"/>
          <p:cNvSpPr txBox="1"/>
          <p:nvPr/>
        </p:nvSpPr>
        <p:spPr>
          <a:xfrm>
            <a:off x="5383425" y="4777950"/>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oboto"/>
                <a:ea typeface="Roboto"/>
                <a:cs typeface="Roboto"/>
                <a:sym typeface="Roboto"/>
              </a:rPr>
              <a:t>Connor T.</a:t>
            </a:r>
            <a:r>
              <a:rPr lang="en" sz="900">
                <a:latin typeface="Roboto"/>
                <a:ea typeface="Roboto"/>
                <a:cs typeface="Roboto"/>
                <a:sym typeface="Roboto"/>
              </a:rPr>
              <a:t> - Oct. 15, 2021 - HPVCP</a:t>
            </a:r>
            <a:endParaRPr sz="800">
              <a:latin typeface="Roboto"/>
              <a:ea typeface="Roboto"/>
              <a:cs typeface="Roboto"/>
              <a:sym typeface="Roboto"/>
            </a:endParaRPr>
          </a:p>
        </p:txBody>
      </p:sp>
      <p:pic>
        <p:nvPicPr>
          <p:cNvPr id="158" name="Google Shape;158;p23"/>
          <p:cNvPicPr preferRelativeResize="0"/>
          <p:nvPr/>
        </p:nvPicPr>
        <p:blipFill>
          <a:blip r:embed="rId3">
            <a:alphaModFix/>
          </a:blip>
          <a:stretch>
            <a:fillRect/>
          </a:stretch>
        </p:blipFill>
        <p:spPr>
          <a:xfrm>
            <a:off x="311725" y="1991600"/>
            <a:ext cx="3402625" cy="1510550"/>
          </a:xfrm>
          <a:prstGeom prst="rect">
            <a:avLst/>
          </a:prstGeom>
          <a:noFill/>
          <a:ln>
            <a:noFill/>
          </a:ln>
        </p:spPr>
      </p:pic>
      <p:sp>
        <p:nvSpPr>
          <p:cNvPr id="159" name="Google Shape;159;p23"/>
          <p:cNvSpPr/>
          <p:nvPr/>
        </p:nvSpPr>
        <p:spPr>
          <a:xfrm>
            <a:off x="311738" y="2259875"/>
            <a:ext cx="3402600" cy="521400"/>
          </a:xfrm>
          <a:prstGeom prst="rect">
            <a:avLst/>
          </a:prstGeom>
          <a:noFill/>
          <a:ln cap="flat" cmpd="sng" w="7620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Testing - Wear</a:t>
            </a:r>
            <a:endParaRPr/>
          </a:p>
        </p:txBody>
      </p:sp>
      <p:sp>
        <p:nvSpPr>
          <p:cNvPr id="165" name="Google Shape;165;p2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Procedures</a:t>
            </a:r>
            <a:endParaRPr/>
          </a:p>
          <a:p>
            <a:pPr indent="-311150" lvl="0" marL="457200" rtl="0" algn="l">
              <a:spcBef>
                <a:spcPts val="1200"/>
              </a:spcBef>
              <a:spcAft>
                <a:spcPts val="0"/>
              </a:spcAft>
              <a:buSzPts val="1300"/>
              <a:buAutoNum type="arabicPeriod"/>
            </a:pPr>
            <a:r>
              <a:rPr lang="en"/>
              <a:t>Measure clutch plate thickness before efficiency tests</a:t>
            </a:r>
            <a:endParaRPr/>
          </a:p>
          <a:p>
            <a:pPr indent="-311150" lvl="0" marL="457200" rtl="0" algn="l">
              <a:spcBef>
                <a:spcPts val="0"/>
              </a:spcBef>
              <a:spcAft>
                <a:spcPts val="0"/>
              </a:spcAft>
              <a:buSzPts val="1300"/>
              <a:buAutoNum type="arabicPeriod"/>
            </a:pPr>
            <a:r>
              <a:rPr lang="en"/>
              <a:t>Record the </a:t>
            </a:r>
            <a:r>
              <a:rPr lang="en"/>
              <a:t>amount</a:t>
            </a:r>
            <a:r>
              <a:rPr lang="en"/>
              <a:t> of times the clutch is engaged/for how long</a:t>
            </a:r>
            <a:endParaRPr/>
          </a:p>
          <a:p>
            <a:pPr indent="-311150" lvl="0" marL="457200" rtl="0" algn="l">
              <a:spcBef>
                <a:spcPts val="0"/>
              </a:spcBef>
              <a:spcAft>
                <a:spcPts val="0"/>
              </a:spcAft>
              <a:buSzPts val="1300"/>
              <a:buAutoNum type="arabicPeriod"/>
            </a:pPr>
            <a:r>
              <a:rPr lang="en"/>
              <a:t>Measure clutch plate thickness after efficiency tests</a:t>
            </a:r>
            <a:endParaRPr b="1" u="sng"/>
          </a:p>
          <a:p>
            <a:pPr indent="0" lvl="0" marL="0" rtl="0" algn="l">
              <a:spcBef>
                <a:spcPts val="1200"/>
              </a:spcBef>
              <a:spcAft>
                <a:spcPts val="0"/>
              </a:spcAft>
              <a:buNone/>
            </a:pPr>
            <a:r>
              <a:rPr b="1" lang="en" u="sng"/>
              <a:t>Tools Used</a:t>
            </a:r>
            <a:endParaRPr b="1" u="sng"/>
          </a:p>
          <a:p>
            <a:pPr indent="-311150" lvl="0" marL="457200" rtl="0" algn="l">
              <a:spcBef>
                <a:spcPts val="1200"/>
              </a:spcBef>
              <a:spcAft>
                <a:spcPts val="0"/>
              </a:spcAft>
              <a:buSzPts val="1300"/>
              <a:buChar char="●"/>
            </a:pPr>
            <a:r>
              <a:rPr lang="en"/>
              <a:t>Calipers (Machine Shop)</a:t>
            </a:r>
            <a:endParaRPr/>
          </a:p>
        </p:txBody>
      </p:sp>
      <p:sp>
        <p:nvSpPr>
          <p:cNvPr id="166" name="Google Shape;16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7" name="Google Shape;167;p24"/>
          <p:cNvSpPr txBox="1"/>
          <p:nvPr/>
        </p:nvSpPr>
        <p:spPr>
          <a:xfrm>
            <a:off x="5383425" y="4777950"/>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oboto"/>
                <a:ea typeface="Roboto"/>
                <a:cs typeface="Roboto"/>
                <a:sym typeface="Roboto"/>
              </a:rPr>
              <a:t>Connor T.</a:t>
            </a:r>
            <a:r>
              <a:rPr lang="en" sz="900">
                <a:latin typeface="Roboto"/>
                <a:ea typeface="Roboto"/>
                <a:cs typeface="Roboto"/>
                <a:sym typeface="Roboto"/>
              </a:rPr>
              <a:t> - Oct. 15, 2021 - HPVCP</a:t>
            </a:r>
            <a:endParaRPr sz="8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173" name="Google Shape;17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Description</a:t>
            </a:r>
            <a:endParaRPr/>
          </a:p>
        </p:txBody>
      </p:sp>
      <p:sp>
        <p:nvSpPr>
          <p:cNvPr id="72" name="Google Shape;72;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 name="Google Shape;73;p14"/>
          <p:cNvSpPr txBox="1"/>
          <p:nvPr>
            <p:ph idx="1" type="body"/>
          </p:nvPr>
        </p:nvSpPr>
        <p:spPr>
          <a:xfrm>
            <a:off x="4470500" y="601825"/>
            <a:ext cx="4423500" cy="44550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Clr>
                <a:schemeClr val="dk1"/>
              </a:buClr>
              <a:buSzPts val="1300"/>
              <a:buChar char="●"/>
            </a:pPr>
            <a:r>
              <a:rPr b="1" lang="en">
                <a:solidFill>
                  <a:schemeClr val="dk1"/>
                </a:solidFill>
              </a:rPr>
              <a:t>Goal:</a:t>
            </a:r>
            <a:endParaRPr b="1">
              <a:solidFill>
                <a:schemeClr val="dk1"/>
              </a:solidFill>
            </a:endParaRPr>
          </a:p>
          <a:p>
            <a:pPr indent="0" lvl="0" marL="914400" rtl="0" algn="l">
              <a:spcBef>
                <a:spcPts val="1200"/>
              </a:spcBef>
              <a:spcAft>
                <a:spcPts val="0"/>
              </a:spcAft>
              <a:buNone/>
            </a:pPr>
            <a:r>
              <a:rPr lang="en">
                <a:solidFill>
                  <a:schemeClr val="dk1"/>
                </a:solidFill>
              </a:rPr>
              <a:t>The team has been working on developing a regenerative propulsion system for the existing HPV. Our design is now a kinetic energy recovery system. We will retrofit the existing HPV that the customer has selected for us.</a:t>
            </a:r>
            <a:endParaRPr>
              <a:solidFill>
                <a:schemeClr val="dk1"/>
              </a:solidFill>
            </a:endParaRPr>
          </a:p>
          <a:p>
            <a:pPr indent="-311150" lvl="0" marL="457200" marR="0" rtl="0" algn="l">
              <a:lnSpc>
                <a:spcPct val="115000"/>
              </a:lnSpc>
              <a:spcBef>
                <a:spcPts val="1200"/>
              </a:spcBef>
              <a:spcAft>
                <a:spcPts val="0"/>
              </a:spcAft>
              <a:buClr>
                <a:schemeClr val="dk1"/>
              </a:buClr>
              <a:buSzPts val="1300"/>
              <a:buChar char="●"/>
            </a:pPr>
            <a:r>
              <a:rPr b="1" lang="en">
                <a:solidFill>
                  <a:schemeClr val="dk1"/>
                </a:solidFill>
              </a:rPr>
              <a:t>Sponsor</a:t>
            </a:r>
            <a:r>
              <a:rPr lang="en">
                <a:solidFill>
                  <a:schemeClr val="dk1"/>
                </a:solidFill>
              </a:rPr>
              <a:t>:  </a:t>
            </a:r>
            <a:endParaRPr>
              <a:solidFill>
                <a:schemeClr val="dk1"/>
              </a:solidFill>
            </a:endParaRPr>
          </a:p>
          <a:p>
            <a:pPr indent="0" lvl="0" marL="914400" marR="0" rtl="0" algn="l">
              <a:lnSpc>
                <a:spcPct val="115000"/>
              </a:lnSpc>
              <a:spcBef>
                <a:spcPts val="1200"/>
              </a:spcBef>
              <a:spcAft>
                <a:spcPts val="0"/>
              </a:spcAft>
              <a:buNone/>
            </a:pPr>
            <a:r>
              <a:rPr lang="en">
                <a:solidFill>
                  <a:schemeClr val="dk1"/>
                </a:solidFill>
              </a:rPr>
              <a:t>Department of Mechanical Engineering </a:t>
            </a:r>
            <a:endParaRPr>
              <a:solidFill>
                <a:schemeClr val="dk1"/>
              </a:solidFill>
            </a:endParaRPr>
          </a:p>
          <a:p>
            <a:pPr indent="-311150" lvl="0" marL="457200" marR="0" rtl="0" algn="l">
              <a:lnSpc>
                <a:spcPct val="115000"/>
              </a:lnSpc>
              <a:spcBef>
                <a:spcPts val="1200"/>
              </a:spcBef>
              <a:spcAft>
                <a:spcPts val="0"/>
              </a:spcAft>
              <a:buClr>
                <a:schemeClr val="dk1"/>
              </a:buClr>
              <a:buSzPts val="1300"/>
              <a:buChar char="●"/>
            </a:pPr>
            <a:r>
              <a:rPr b="1" lang="en">
                <a:solidFill>
                  <a:schemeClr val="dk1"/>
                </a:solidFill>
              </a:rPr>
              <a:t>Client:  </a:t>
            </a:r>
            <a:r>
              <a:rPr lang="en">
                <a:solidFill>
                  <a:schemeClr val="dk1"/>
                </a:solidFill>
              </a:rPr>
              <a:t>    </a:t>
            </a:r>
            <a:endParaRPr>
              <a:solidFill>
                <a:schemeClr val="dk1"/>
              </a:solidFill>
            </a:endParaRPr>
          </a:p>
          <a:p>
            <a:pPr indent="0" lvl="0" marL="914400" marR="0" rtl="0" algn="l">
              <a:lnSpc>
                <a:spcPct val="115000"/>
              </a:lnSpc>
              <a:spcBef>
                <a:spcPts val="1200"/>
              </a:spcBef>
              <a:spcAft>
                <a:spcPts val="0"/>
              </a:spcAft>
              <a:buNone/>
            </a:pPr>
            <a:r>
              <a:rPr lang="en">
                <a:solidFill>
                  <a:schemeClr val="dk1"/>
                </a:solidFill>
              </a:rPr>
              <a:t>Dr. Perry</a:t>
            </a:r>
            <a:endParaRPr>
              <a:solidFill>
                <a:schemeClr val="dk1"/>
              </a:solidFill>
            </a:endParaRPr>
          </a:p>
          <a:p>
            <a:pPr indent="-311150" lvl="0" marL="457200" marR="0" rtl="0" algn="l">
              <a:lnSpc>
                <a:spcPct val="115000"/>
              </a:lnSpc>
              <a:spcBef>
                <a:spcPts val="1200"/>
              </a:spcBef>
              <a:spcAft>
                <a:spcPts val="0"/>
              </a:spcAft>
              <a:buClr>
                <a:schemeClr val="dk1"/>
              </a:buClr>
              <a:buSzPts val="1300"/>
              <a:buChar char="●"/>
            </a:pPr>
            <a:r>
              <a:rPr b="1" lang="en">
                <a:solidFill>
                  <a:schemeClr val="dk1"/>
                </a:solidFill>
              </a:rPr>
              <a:t>Budget: </a:t>
            </a:r>
            <a:r>
              <a:rPr lang="en">
                <a:solidFill>
                  <a:schemeClr val="dk1"/>
                </a:solidFill>
              </a:rPr>
              <a:t>   </a:t>
            </a:r>
            <a:endParaRPr>
              <a:solidFill>
                <a:schemeClr val="dk1"/>
              </a:solidFill>
            </a:endParaRPr>
          </a:p>
          <a:p>
            <a:pPr indent="0" lvl="0" marL="914400" marR="0" rtl="0" algn="l">
              <a:lnSpc>
                <a:spcPct val="115000"/>
              </a:lnSpc>
              <a:spcBef>
                <a:spcPts val="1200"/>
              </a:spcBef>
              <a:spcAft>
                <a:spcPts val="0"/>
              </a:spcAft>
              <a:buNone/>
            </a:pPr>
            <a:r>
              <a:rPr lang="en">
                <a:solidFill>
                  <a:schemeClr val="dk1"/>
                </a:solidFill>
              </a:rPr>
              <a:t>$1500</a:t>
            </a:r>
            <a:endParaRPr>
              <a:solidFill>
                <a:schemeClr val="dk1"/>
              </a:solidFill>
            </a:endParaRPr>
          </a:p>
          <a:p>
            <a:pPr indent="0" lvl="0" marL="0" marR="0" rtl="0" algn="l">
              <a:lnSpc>
                <a:spcPct val="115000"/>
              </a:lnSpc>
              <a:spcBef>
                <a:spcPts val="1200"/>
              </a:spcBef>
              <a:spcAft>
                <a:spcPts val="1200"/>
              </a:spcAft>
              <a:buNone/>
            </a:pPr>
            <a:r>
              <a:t/>
            </a:r>
            <a:endParaRPr>
              <a:solidFill>
                <a:schemeClr val="dk1"/>
              </a:solidFill>
            </a:endParaRPr>
          </a:p>
        </p:txBody>
      </p:sp>
      <p:sp>
        <p:nvSpPr>
          <p:cNvPr id="74" name="Google Shape;74;p14"/>
          <p:cNvSpPr txBox="1"/>
          <p:nvPr/>
        </p:nvSpPr>
        <p:spPr>
          <a:xfrm>
            <a:off x="5383425" y="4777950"/>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oboto"/>
                <a:ea typeface="Roboto"/>
                <a:cs typeface="Roboto"/>
                <a:sym typeface="Roboto"/>
              </a:rPr>
              <a:t>Yujie Z. - Oct. 15, 2021 - HPVCP</a:t>
            </a:r>
            <a:endParaRPr sz="8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Design Description</a:t>
            </a:r>
            <a:endParaRPr/>
          </a:p>
          <a:p>
            <a:pPr indent="0" lvl="0" marL="0" rtl="0" algn="l">
              <a:spcBef>
                <a:spcPts val="0"/>
              </a:spcBef>
              <a:spcAft>
                <a:spcPts val="0"/>
              </a:spcAft>
              <a:buNone/>
            </a:pPr>
            <a:r>
              <a:t/>
            </a:r>
            <a:endParaRPr>
              <a:solidFill>
                <a:srgbClr val="FF0000"/>
              </a:solidFill>
            </a:endParaRPr>
          </a:p>
        </p:txBody>
      </p:sp>
      <p:sp>
        <p:nvSpPr>
          <p:cNvPr id="80" name="Google Shape;8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 name="Google Shape;81;p1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Clr>
                <a:schemeClr val="dk1"/>
              </a:buClr>
              <a:buSzPts val="1300"/>
              <a:buChar char="●"/>
            </a:pPr>
            <a:r>
              <a:rPr lang="en">
                <a:solidFill>
                  <a:schemeClr val="dk1"/>
                </a:solidFill>
              </a:rPr>
              <a:t>Since the semester began, the system has undergone a complete redesign, and a new clutch system has been adapted.</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The new system is not driven by the </a:t>
            </a:r>
            <a:r>
              <a:rPr lang="en">
                <a:solidFill>
                  <a:schemeClr val="dk1"/>
                </a:solidFill>
              </a:rPr>
              <a:t>operator</a:t>
            </a:r>
            <a:r>
              <a:rPr lang="en">
                <a:solidFill>
                  <a:schemeClr val="dk1"/>
                </a:solidFill>
              </a:rPr>
              <a:t>, but is simply an energy collection system (regenerative braking)</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Clutch system is now driven on opposite side of the pedal drive, and is entirely </a:t>
            </a:r>
            <a:r>
              <a:rPr lang="en">
                <a:solidFill>
                  <a:schemeClr val="dk1"/>
                </a:solidFill>
              </a:rPr>
              <a:t>separate</a:t>
            </a:r>
            <a:endParaRPr>
              <a:solidFill>
                <a:schemeClr val="dk1"/>
              </a:solidFill>
            </a:endParaRPr>
          </a:p>
          <a:p>
            <a:pPr indent="-311150" lvl="0" marL="457200" rtl="0" algn="l">
              <a:spcBef>
                <a:spcPts val="0"/>
              </a:spcBef>
              <a:spcAft>
                <a:spcPts val="0"/>
              </a:spcAft>
              <a:buClr>
                <a:schemeClr val="dk1"/>
              </a:buClr>
              <a:buSzPts val="1300"/>
              <a:buChar char="●"/>
            </a:pPr>
            <a:r>
              <a:rPr lang="en">
                <a:solidFill>
                  <a:schemeClr val="dk1"/>
                </a:solidFill>
              </a:rPr>
              <a:t>The flywheel has been redesigned in accordance to energy input by the vehicle, rather than a constant input from an operator</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82" name="Google Shape;82;p15"/>
          <p:cNvSpPr txBox="1"/>
          <p:nvPr/>
        </p:nvSpPr>
        <p:spPr>
          <a:xfrm>
            <a:off x="5383425" y="4777950"/>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oboto"/>
                <a:ea typeface="Roboto"/>
                <a:cs typeface="Roboto"/>
                <a:sym typeface="Roboto"/>
              </a:rPr>
              <a:t>Daniel Q</a:t>
            </a:r>
            <a:r>
              <a:rPr lang="en" sz="900">
                <a:latin typeface="Roboto"/>
                <a:ea typeface="Roboto"/>
                <a:cs typeface="Roboto"/>
                <a:sym typeface="Roboto"/>
              </a:rPr>
              <a:t>. - Oct. 15, 2021 - HPVCP</a:t>
            </a:r>
            <a:endParaRPr sz="800">
              <a:latin typeface="Roboto"/>
              <a:ea typeface="Roboto"/>
              <a:cs typeface="Roboto"/>
              <a:sym typeface="Roboto"/>
            </a:endParaRPr>
          </a:p>
        </p:txBody>
      </p:sp>
      <p:pic>
        <p:nvPicPr>
          <p:cNvPr id="83" name="Google Shape;83;p15"/>
          <p:cNvPicPr preferRelativeResize="0"/>
          <p:nvPr/>
        </p:nvPicPr>
        <p:blipFill>
          <a:blip r:embed="rId3">
            <a:alphaModFix/>
          </a:blip>
          <a:stretch>
            <a:fillRect/>
          </a:stretch>
        </p:blipFill>
        <p:spPr>
          <a:xfrm>
            <a:off x="152400" y="1689500"/>
            <a:ext cx="4212726" cy="3224575"/>
          </a:xfrm>
          <a:prstGeom prst="rect">
            <a:avLst/>
          </a:prstGeom>
          <a:noFill/>
          <a:ln>
            <a:noFill/>
          </a:ln>
        </p:spPr>
      </p:pic>
      <p:pic>
        <p:nvPicPr>
          <p:cNvPr id="84" name="Google Shape;84;p15"/>
          <p:cNvPicPr preferRelativeResize="0"/>
          <p:nvPr/>
        </p:nvPicPr>
        <p:blipFill>
          <a:blip r:embed="rId4">
            <a:alphaModFix/>
          </a:blip>
          <a:stretch>
            <a:fillRect/>
          </a:stretch>
        </p:blipFill>
        <p:spPr>
          <a:xfrm>
            <a:off x="2216225" y="1315475"/>
            <a:ext cx="2253825" cy="1767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0" name="Google Shape;90;p16"/>
          <p:cNvSpPr txBox="1"/>
          <p:nvPr>
            <p:ph type="title"/>
          </p:nvPr>
        </p:nvSpPr>
        <p:spPr>
          <a:xfrm>
            <a:off x="311725" y="351375"/>
            <a:ext cx="3706500" cy="109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State of System</a:t>
            </a:r>
            <a:endParaRPr/>
          </a:p>
        </p:txBody>
      </p:sp>
      <p:sp>
        <p:nvSpPr>
          <p:cNvPr id="91" name="Google Shape;91;p16"/>
          <p:cNvSpPr txBox="1"/>
          <p:nvPr>
            <p:ph idx="1" type="body"/>
          </p:nvPr>
        </p:nvSpPr>
        <p:spPr>
          <a:xfrm>
            <a:off x="4644675" y="500925"/>
            <a:ext cx="4166400" cy="24591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 sz="3807">
                <a:solidFill>
                  <a:schemeClr val="dk1"/>
                </a:solidFill>
              </a:rPr>
              <a:t>With all of our design finalized, we need to now move into the production phase.</a:t>
            </a:r>
            <a:endParaRPr sz="3807">
              <a:solidFill>
                <a:schemeClr val="dk1"/>
              </a:solidFill>
            </a:endParaRPr>
          </a:p>
          <a:p>
            <a:pPr indent="0" lvl="0" marL="0" rtl="0" algn="l">
              <a:spcBef>
                <a:spcPts val="1200"/>
              </a:spcBef>
              <a:spcAft>
                <a:spcPts val="0"/>
              </a:spcAft>
              <a:buNone/>
            </a:pPr>
            <a:r>
              <a:rPr lang="en" sz="3807">
                <a:solidFill>
                  <a:schemeClr val="dk1"/>
                </a:solidFill>
              </a:rPr>
              <a:t>The flywheel dimensions, as well as all hardware choice has been chosen in order to retrieve as much energy as possible when loading the flywheel, and to expend as much as possible when employing the stored energy</a:t>
            </a:r>
            <a:r>
              <a:rPr lang="en" sz="3807">
                <a:solidFill>
                  <a:schemeClr val="dk1"/>
                </a:solidFill>
              </a:rPr>
              <a:t>.</a:t>
            </a:r>
            <a:endParaRPr sz="3807">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92" name="Google Shape;92;p16"/>
          <p:cNvPicPr preferRelativeResize="0"/>
          <p:nvPr/>
        </p:nvPicPr>
        <p:blipFill>
          <a:blip r:embed="rId3">
            <a:alphaModFix/>
          </a:blip>
          <a:stretch>
            <a:fillRect/>
          </a:stretch>
        </p:blipFill>
        <p:spPr>
          <a:xfrm>
            <a:off x="311725" y="1357400"/>
            <a:ext cx="3402625" cy="1510550"/>
          </a:xfrm>
          <a:prstGeom prst="rect">
            <a:avLst/>
          </a:prstGeom>
          <a:noFill/>
          <a:ln>
            <a:noFill/>
          </a:ln>
        </p:spPr>
      </p:pic>
      <p:pic>
        <p:nvPicPr>
          <p:cNvPr id="93" name="Google Shape;93;p16"/>
          <p:cNvPicPr preferRelativeResize="0"/>
          <p:nvPr/>
        </p:nvPicPr>
        <p:blipFill>
          <a:blip r:embed="rId4">
            <a:alphaModFix/>
          </a:blip>
          <a:stretch>
            <a:fillRect/>
          </a:stretch>
        </p:blipFill>
        <p:spPr>
          <a:xfrm>
            <a:off x="347100" y="2975400"/>
            <a:ext cx="6467226" cy="1989450"/>
          </a:xfrm>
          <a:prstGeom prst="rect">
            <a:avLst/>
          </a:prstGeom>
          <a:noFill/>
          <a:ln>
            <a:noFill/>
          </a:ln>
        </p:spPr>
      </p:pic>
      <p:sp>
        <p:nvSpPr>
          <p:cNvPr id="94" name="Google Shape;94;p16"/>
          <p:cNvSpPr txBox="1"/>
          <p:nvPr/>
        </p:nvSpPr>
        <p:spPr>
          <a:xfrm>
            <a:off x="5783550" y="4770875"/>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oboto"/>
                <a:ea typeface="Roboto"/>
                <a:cs typeface="Roboto"/>
                <a:sym typeface="Roboto"/>
              </a:rPr>
              <a:t>Abdulh A., Connor T. - Oct. 15, 2021 - HPVCP</a:t>
            </a:r>
            <a:endParaRPr sz="8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25" y="500925"/>
            <a:ext cx="3706500" cy="109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State of System</a:t>
            </a:r>
            <a:endParaRPr/>
          </a:p>
        </p:txBody>
      </p:sp>
      <p:sp>
        <p:nvSpPr>
          <p:cNvPr id="100" name="Google Shape;10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1" name="Google Shape;101;p1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050">
                <a:solidFill>
                  <a:schemeClr val="dk1"/>
                </a:solidFill>
                <a:highlight>
                  <a:srgbClr val="FFFFFF"/>
                </a:highlight>
                <a:latin typeface="Arial"/>
                <a:ea typeface="Arial"/>
                <a:cs typeface="Arial"/>
                <a:sym typeface="Arial"/>
              </a:rPr>
              <a:t>As we can see from the breakdown, the clutch design has been completed by Daniel and Connor. This task entailed adapting a clutch design to our new vehicle, meaning a complete rebuild, as described prior. Both have built analysis tools, as well as major design conceptualization. </a:t>
            </a:r>
            <a:endParaRPr sz="1050">
              <a:solidFill>
                <a:schemeClr val="dk1"/>
              </a:solidFill>
              <a:highlight>
                <a:srgbClr val="FFFFFF"/>
              </a:highlight>
              <a:latin typeface="Arial"/>
              <a:ea typeface="Arial"/>
              <a:cs typeface="Arial"/>
              <a:sym typeface="Arial"/>
            </a:endParaRPr>
          </a:p>
          <a:p>
            <a:pPr indent="0" lvl="0" marL="0" rtl="0" algn="l">
              <a:spcBef>
                <a:spcPts val="1200"/>
              </a:spcBef>
              <a:spcAft>
                <a:spcPts val="0"/>
              </a:spcAft>
              <a:buNone/>
            </a:pPr>
            <a:r>
              <a:rPr lang="en" sz="1050">
                <a:solidFill>
                  <a:schemeClr val="dk1"/>
                </a:solidFill>
                <a:highlight>
                  <a:srgbClr val="FFFFFF"/>
                </a:highlight>
                <a:latin typeface="Arial"/>
                <a:ea typeface="Arial"/>
                <a:cs typeface="Arial"/>
                <a:sym typeface="Arial"/>
              </a:rPr>
              <a:t>To measure the systems inputs and outputs for testing, Yen has built a system for data collection, as will be described momentarily. Past that, Yen has also constructed the team’s website.</a:t>
            </a:r>
            <a:endParaRPr sz="1050">
              <a:solidFill>
                <a:schemeClr val="dk1"/>
              </a:solidFill>
              <a:highlight>
                <a:srgbClr val="FFFFFF"/>
              </a:highlight>
              <a:latin typeface="Arial"/>
              <a:ea typeface="Arial"/>
              <a:cs typeface="Arial"/>
              <a:sym typeface="Arial"/>
            </a:endParaRPr>
          </a:p>
          <a:p>
            <a:pPr indent="0" lvl="0" marL="0" rtl="0" algn="l">
              <a:spcBef>
                <a:spcPts val="1200"/>
              </a:spcBef>
              <a:spcAft>
                <a:spcPts val="0"/>
              </a:spcAft>
              <a:buNone/>
            </a:pPr>
            <a:r>
              <a:rPr lang="en" sz="1050">
                <a:solidFill>
                  <a:schemeClr val="dk1"/>
                </a:solidFill>
                <a:highlight>
                  <a:srgbClr val="FFFFFF"/>
                </a:highlight>
                <a:latin typeface="Arial"/>
                <a:ea typeface="Arial"/>
                <a:cs typeface="Arial"/>
                <a:sym typeface="Arial"/>
              </a:rPr>
              <a:t>Yujie has taken care of all of our purchasing, along with the new frame design in cad, for placing our system.</a:t>
            </a:r>
            <a:endParaRPr sz="1050">
              <a:solidFill>
                <a:schemeClr val="dk1"/>
              </a:solidFill>
              <a:highlight>
                <a:srgbClr val="FFFFFF"/>
              </a:highlight>
              <a:latin typeface="Arial"/>
              <a:ea typeface="Arial"/>
              <a:cs typeface="Arial"/>
              <a:sym typeface="Arial"/>
            </a:endParaRPr>
          </a:p>
          <a:p>
            <a:pPr indent="0" lvl="0" marL="0" rtl="0" algn="l">
              <a:spcBef>
                <a:spcPts val="1200"/>
              </a:spcBef>
              <a:spcAft>
                <a:spcPts val="0"/>
              </a:spcAft>
              <a:buNone/>
            </a:pPr>
            <a:r>
              <a:rPr lang="en" sz="1050">
                <a:solidFill>
                  <a:schemeClr val="dk1"/>
                </a:solidFill>
                <a:highlight>
                  <a:srgbClr val="FFFFFF"/>
                </a:highlight>
                <a:latin typeface="Arial"/>
                <a:ea typeface="Arial"/>
                <a:cs typeface="Arial"/>
                <a:sym typeface="Arial"/>
              </a:rPr>
              <a:t>Abdulh has helped primarily with CAD for parts we needed </a:t>
            </a:r>
            <a:r>
              <a:rPr lang="en" sz="1050">
                <a:solidFill>
                  <a:schemeClr val="dk1"/>
                </a:solidFill>
                <a:highlight>
                  <a:srgbClr val="FFFFFF"/>
                </a:highlight>
                <a:latin typeface="Arial"/>
                <a:ea typeface="Arial"/>
                <a:cs typeface="Arial"/>
                <a:sym typeface="Arial"/>
              </a:rPr>
              <a:t>modeled quickly in order to continue building out the system.</a:t>
            </a:r>
            <a:r>
              <a:rPr lang="en" sz="1050">
                <a:solidFill>
                  <a:schemeClr val="dk1"/>
                </a:solidFill>
                <a:highlight>
                  <a:srgbClr val="FFFFFF"/>
                </a:highlight>
                <a:latin typeface="Arial"/>
                <a:ea typeface="Arial"/>
                <a:cs typeface="Arial"/>
                <a:sym typeface="Arial"/>
              </a:rPr>
              <a:t> </a:t>
            </a:r>
            <a:endParaRPr sz="1050">
              <a:solidFill>
                <a:schemeClr val="dk1"/>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050">
              <a:solidFill>
                <a:schemeClr val="dk1"/>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1050">
              <a:solidFill>
                <a:schemeClr val="dk1"/>
              </a:solidFill>
              <a:highlight>
                <a:srgbClr val="FFFFFF"/>
              </a:highlight>
              <a:latin typeface="Arial"/>
              <a:ea typeface="Arial"/>
              <a:cs typeface="Arial"/>
              <a:sym typeface="Arial"/>
            </a:endParaRPr>
          </a:p>
        </p:txBody>
      </p:sp>
      <p:pic>
        <p:nvPicPr>
          <p:cNvPr id="102" name="Google Shape;102;p17"/>
          <p:cNvPicPr preferRelativeResize="0"/>
          <p:nvPr/>
        </p:nvPicPr>
        <p:blipFill>
          <a:blip r:embed="rId3">
            <a:alphaModFix/>
          </a:blip>
          <a:stretch>
            <a:fillRect/>
          </a:stretch>
        </p:blipFill>
        <p:spPr>
          <a:xfrm>
            <a:off x="67250" y="1873800"/>
            <a:ext cx="4195450" cy="1243100"/>
          </a:xfrm>
          <a:prstGeom prst="rect">
            <a:avLst/>
          </a:prstGeom>
          <a:noFill/>
          <a:ln>
            <a:noFill/>
          </a:ln>
        </p:spPr>
      </p:pic>
      <p:sp>
        <p:nvSpPr>
          <p:cNvPr id="103" name="Google Shape;103;p17"/>
          <p:cNvSpPr txBox="1"/>
          <p:nvPr/>
        </p:nvSpPr>
        <p:spPr>
          <a:xfrm>
            <a:off x="5383425" y="4777950"/>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oboto"/>
                <a:ea typeface="Roboto"/>
                <a:cs typeface="Roboto"/>
                <a:sym typeface="Roboto"/>
              </a:rPr>
              <a:t>Abdulh A</a:t>
            </a:r>
            <a:r>
              <a:rPr lang="en" sz="900">
                <a:latin typeface="Roboto"/>
                <a:ea typeface="Roboto"/>
                <a:cs typeface="Roboto"/>
                <a:sym typeface="Roboto"/>
              </a:rPr>
              <a:t>. - Oct. 15, 2021 - HPVCP</a:t>
            </a:r>
            <a:endParaRPr sz="8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311725" y="500925"/>
            <a:ext cx="3706500" cy="988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State of Design</a:t>
            </a:r>
            <a:endParaRPr/>
          </a:p>
        </p:txBody>
      </p:sp>
      <p:sp>
        <p:nvSpPr>
          <p:cNvPr id="109" name="Google Shape;10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0" name="Google Shape;110;p18"/>
          <p:cNvPicPr preferRelativeResize="0"/>
          <p:nvPr/>
        </p:nvPicPr>
        <p:blipFill>
          <a:blip r:embed="rId3">
            <a:alphaModFix/>
          </a:blip>
          <a:stretch>
            <a:fillRect/>
          </a:stretch>
        </p:blipFill>
        <p:spPr>
          <a:xfrm>
            <a:off x="4791228" y="-535675"/>
            <a:ext cx="4229925" cy="6402024"/>
          </a:xfrm>
          <a:prstGeom prst="rect">
            <a:avLst/>
          </a:prstGeom>
          <a:noFill/>
          <a:ln>
            <a:noFill/>
          </a:ln>
        </p:spPr>
      </p:pic>
      <p:pic>
        <p:nvPicPr>
          <p:cNvPr id="111" name="Google Shape;111;p18"/>
          <p:cNvPicPr preferRelativeResize="0"/>
          <p:nvPr/>
        </p:nvPicPr>
        <p:blipFill>
          <a:blip r:embed="rId4">
            <a:alphaModFix/>
          </a:blip>
          <a:stretch>
            <a:fillRect/>
          </a:stretch>
        </p:blipFill>
        <p:spPr>
          <a:xfrm>
            <a:off x="152400" y="1641825"/>
            <a:ext cx="3401427" cy="3349276"/>
          </a:xfrm>
          <a:prstGeom prst="rect">
            <a:avLst/>
          </a:prstGeom>
          <a:noFill/>
          <a:ln>
            <a:noFill/>
          </a:ln>
        </p:spPr>
      </p:pic>
      <p:sp>
        <p:nvSpPr>
          <p:cNvPr id="112" name="Google Shape;112;p18"/>
          <p:cNvSpPr txBox="1"/>
          <p:nvPr/>
        </p:nvSpPr>
        <p:spPr>
          <a:xfrm>
            <a:off x="4874025" y="4777950"/>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lt1"/>
                </a:solidFill>
                <a:latin typeface="Roboto"/>
                <a:ea typeface="Roboto"/>
                <a:cs typeface="Roboto"/>
                <a:sym typeface="Roboto"/>
              </a:rPr>
              <a:t>Daniel Q</a:t>
            </a:r>
            <a:r>
              <a:rPr lang="en" sz="900">
                <a:solidFill>
                  <a:schemeClr val="lt1"/>
                </a:solidFill>
                <a:latin typeface="Roboto"/>
                <a:ea typeface="Roboto"/>
                <a:cs typeface="Roboto"/>
                <a:sym typeface="Roboto"/>
              </a:rPr>
              <a:t>. - Oct. 15, 2021 - HPVCP</a:t>
            </a:r>
            <a:endParaRPr sz="8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25" y="500925"/>
            <a:ext cx="3706500" cy="666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Bill of Materials</a:t>
            </a:r>
            <a:endParaRPr/>
          </a:p>
          <a:p>
            <a:pPr indent="0" lvl="0" marL="0" rtl="0" algn="l">
              <a:spcBef>
                <a:spcPts val="0"/>
              </a:spcBef>
              <a:spcAft>
                <a:spcPts val="0"/>
              </a:spcAft>
              <a:buNone/>
            </a:pPr>
            <a:r>
              <a:rPr lang="en" sz="2022"/>
              <a:t>(Propulsion System)</a:t>
            </a:r>
            <a:endParaRPr sz="2022"/>
          </a:p>
        </p:txBody>
      </p:sp>
      <p:sp>
        <p:nvSpPr>
          <p:cNvPr id="118" name="Google Shape;11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9" name="Google Shape;119;p19"/>
          <p:cNvPicPr preferRelativeResize="0"/>
          <p:nvPr/>
        </p:nvPicPr>
        <p:blipFill>
          <a:blip r:embed="rId3">
            <a:alphaModFix/>
          </a:blip>
          <a:stretch>
            <a:fillRect/>
          </a:stretch>
        </p:blipFill>
        <p:spPr>
          <a:xfrm>
            <a:off x="3388475" y="500925"/>
            <a:ext cx="5632675" cy="3107300"/>
          </a:xfrm>
          <a:prstGeom prst="rect">
            <a:avLst/>
          </a:prstGeom>
          <a:noFill/>
          <a:ln>
            <a:noFill/>
          </a:ln>
        </p:spPr>
      </p:pic>
      <p:sp>
        <p:nvSpPr>
          <p:cNvPr id="120" name="Google Shape;120;p19"/>
          <p:cNvSpPr txBox="1"/>
          <p:nvPr/>
        </p:nvSpPr>
        <p:spPr>
          <a:xfrm>
            <a:off x="5383425" y="4777950"/>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oboto"/>
                <a:ea typeface="Roboto"/>
                <a:cs typeface="Roboto"/>
                <a:sym typeface="Roboto"/>
              </a:rPr>
              <a:t>Yujie Z.</a:t>
            </a:r>
            <a:r>
              <a:rPr lang="en" sz="900">
                <a:latin typeface="Roboto"/>
                <a:ea typeface="Roboto"/>
                <a:cs typeface="Roboto"/>
                <a:sym typeface="Roboto"/>
              </a:rPr>
              <a:t> - Oct. 15, 2021 - HPVCP</a:t>
            </a:r>
            <a:endParaRPr sz="8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Current State of System </a:t>
            </a:r>
            <a:endParaRPr sz="1800"/>
          </a:p>
          <a:p>
            <a:pPr indent="0" lvl="0" marL="0" rtl="0" algn="l">
              <a:spcBef>
                <a:spcPts val="0"/>
              </a:spcBef>
              <a:spcAft>
                <a:spcPts val="0"/>
              </a:spcAft>
              <a:buNone/>
            </a:pPr>
            <a:r>
              <a:rPr lang="en" sz="1800"/>
              <a:t>(</a:t>
            </a:r>
            <a:r>
              <a:rPr lang="en" sz="1800"/>
              <a:t> </a:t>
            </a:r>
            <a:r>
              <a:rPr lang="en" sz="1800"/>
              <a:t>Sensors &amp; Display</a:t>
            </a:r>
            <a:r>
              <a:rPr lang="en" sz="1800"/>
              <a:t>)</a:t>
            </a:r>
            <a:endParaRPr sz="1800"/>
          </a:p>
        </p:txBody>
      </p:sp>
      <p:sp>
        <p:nvSpPr>
          <p:cNvPr id="126" name="Google Shape;126;p2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Clr>
                <a:srgbClr val="000000"/>
              </a:buClr>
              <a:buSzPts val="1300"/>
              <a:buChar char="●"/>
            </a:pPr>
            <a:r>
              <a:rPr lang="en">
                <a:solidFill>
                  <a:srgbClr val="000000"/>
                </a:solidFill>
              </a:rPr>
              <a:t>Software Completed: Modules, Functions, Variables, &amp; Calculations have all been determined</a:t>
            </a:r>
            <a:endParaRPr>
              <a:solidFill>
                <a:srgbClr val="000000"/>
              </a:solidFill>
            </a:endParaRPr>
          </a:p>
          <a:p>
            <a:pPr indent="-311150" lvl="0" marL="457200" rtl="0" algn="l">
              <a:spcBef>
                <a:spcPts val="1000"/>
              </a:spcBef>
              <a:spcAft>
                <a:spcPts val="0"/>
              </a:spcAft>
              <a:buClr>
                <a:srgbClr val="000000"/>
              </a:buClr>
              <a:buSzPts val="1300"/>
              <a:buChar char="●"/>
            </a:pPr>
            <a:r>
              <a:rPr lang="en">
                <a:solidFill>
                  <a:srgbClr val="000000"/>
                </a:solidFill>
              </a:rPr>
              <a:t>Parts </a:t>
            </a:r>
            <a:r>
              <a:rPr lang="en">
                <a:solidFill>
                  <a:srgbClr val="000000"/>
                </a:solidFill>
              </a:rPr>
              <a:t>Acquired</a:t>
            </a:r>
            <a:r>
              <a:rPr lang="en">
                <a:solidFill>
                  <a:srgbClr val="000000"/>
                </a:solidFill>
              </a:rPr>
              <a:t>: Arduino Uno, Hall Effect Sensor, 9v Battery, various wires</a:t>
            </a:r>
            <a:endParaRPr>
              <a:solidFill>
                <a:srgbClr val="000000"/>
              </a:solidFill>
            </a:endParaRPr>
          </a:p>
          <a:p>
            <a:pPr indent="-311150" lvl="0" marL="457200" rtl="0" algn="l">
              <a:spcBef>
                <a:spcPts val="1000"/>
              </a:spcBef>
              <a:spcAft>
                <a:spcPts val="1000"/>
              </a:spcAft>
              <a:buClr>
                <a:srgbClr val="000000"/>
              </a:buClr>
              <a:buSzPts val="1300"/>
              <a:buChar char="●"/>
            </a:pPr>
            <a:r>
              <a:rPr lang="en">
                <a:solidFill>
                  <a:srgbClr val="000000"/>
                </a:solidFill>
              </a:rPr>
              <a:t>Parts Awaiting: Display Piece, Neodymium Magnet</a:t>
            </a:r>
            <a:endParaRPr>
              <a:solidFill>
                <a:srgbClr val="000000"/>
              </a:solidFill>
            </a:endParaRPr>
          </a:p>
        </p:txBody>
      </p:sp>
      <p:sp>
        <p:nvSpPr>
          <p:cNvPr id="127" name="Google Shape;12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txBox="1"/>
          <p:nvPr/>
        </p:nvSpPr>
        <p:spPr>
          <a:xfrm>
            <a:off x="5383425" y="4777950"/>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oboto"/>
                <a:ea typeface="Roboto"/>
                <a:cs typeface="Roboto"/>
                <a:sym typeface="Roboto"/>
              </a:rPr>
              <a:t>Yen C. - Oct. 15, 2021 - HPVCP</a:t>
            </a:r>
            <a:endParaRPr sz="800">
              <a:latin typeface="Roboto"/>
              <a:ea typeface="Roboto"/>
              <a:cs typeface="Roboto"/>
              <a:sym typeface="Roboto"/>
            </a:endParaRPr>
          </a:p>
        </p:txBody>
      </p:sp>
      <p:pic>
        <p:nvPicPr>
          <p:cNvPr id="129" name="Google Shape;129;p20"/>
          <p:cNvPicPr preferRelativeResize="0"/>
          <p:nvPr/>
        </p:nvPicPr>
        <p:blipFill>
          <a:blip r:embed="rId3">
            <a:alphaModFix/>
          </a:blip>
          <a:stretch>
            <a:fillRect/>
          </a:stretch>
        </p:blipFill>
        <p:spPr>
          <a:xfrm>
            <a:off x="4253875" y="2571750"/>
            <a:ext cx="4871925" cy="1078800"/>
          </a:xfrm>
          <a:prstGeom prst="rect">
            <a:avLst/>
          </a:prstGeom>
          <a:noFill/>
          <a:ln>
            <a:noFill/>
          </a:ln>
        </p:spPr>
      </p:pic>
      <p:pic>
        <p:nvPicPr>
          <p:cNvPr id="130" name="Google Shape;130;p20"/>
          <p:cNvPicPr preferRelativeResize="0"/>
          <p:nvPr/>
        </p:nvPicPr>
        <p:blipFill>
          <a:blip r:embed="rId4">
            <a:alphaModFix/>
          </a:blip>
          <a:stretch>
            <a:fillRect/>
          </a:stretch>
        </p:blipFill>
        <p:spPr>
          <a:xfrm>
            <a:off x="151872" y="1982464"/>
            <a:ext cx="4026214" cy="27954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311725" y="500925"/>
            <a:ext cx="3706500" cy="111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Implementation Plan</a:t>
            </a:r>
            <a:endParaRPr/>
          </a:p>
        </p:txBody>
      </p:sp>
      <p:sp>
        <p:nvSpPr>
          <p:cNvPr id="136" name="Google Shape;13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7" name="Google Shape;137;p21"/>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050" u="sng">
                <a:solidFill>
                  <a:schemeClr val="hlink"/>
                </a:solidFill>
                <a:highlight>
                  <a:srgbClr val="FFFFFF"/>
                </a:highlight>
                <a:latin typeface="Arial"/>
                <a:ea typeface="Arial"/>
                <a:cs typeface="Arial"/>
                <a:sym typeface="Arial"/>
                <a:hlinkClick r:id="rId3"/>
              </a:rPr>
              <a:t>https://docs.google.com/spreadsheets/d/1zaRnv2IVfa7HDSeuy5Jv8aLe9uKDoJl3PUpaQFp_yt0/edit#</a:t>
            </a:r>
            <a:r>
              <a:rPr lang="en" sz="1050" u="sng">
                <a:solidFill>
                  <a:schemeClr val="hlink"/>
                </a:solidFill>
                <a:highlight>
                  <a:srgbClr val="FFFFFF"/>
                </a:highlight>
                <a:latin typeface="Arial"/>
                <a:ea typeface="Arial"/>
                <a:cs typeface="Arial"/>
                <a:sym typeface="Arial"/>
                <a:hlinkClick r:id="rId4"/>
              </a:rPr>
              <a:t>gid</a:t>
            </a:r>
            <a:r>
              <a:rPr lang="en" sz="1050" u="sng">
                <a:solidFill>
                  <a:schemeClr val="hlink"/>
                </a:solidFill>
                <a:highlight>
                  <a:srgbClr val="FFFFFF"/>
                </a:highlight>
                <a:latin typeface="Arial"/>
                <a:ea typeface="Arial"/>
                <a:cs typeface="Arial"/>
                <a:sym typeface="Arial"/>
                <a:hlinkClick r:id="rId5"/>
              </a:rPr>
              <a:t>=0</a:t>
            </a:r>
            <a:endParaRPr sz="1050">
              <a:solidFill>
                <a:schemeClr val="dk1"/>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050">
              <a:solidFill>
                <a:schemeClr val="dk1"/>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1050">
              <a:solidFill>
                <a:schemeClr val="dk1"/>
              </a:solidFill>
              <a:highlight>
                <a:srgbClr val="FFFFFF"/>
              </a:highlight>
              <a:latin typeface="Arial"/>
              <a:ea typeface="Arial"/>
              <a:cs typeface="Arial"/>
              <a:sym typeface="Arial"/>
            </a:endParaRPr>
          </a:p>
        </p:txBody>
      </p:sp>
      <p:sp>
        <p:nvSpPr>
          <p:cNvPr id="138" name="Google Shape;138;p21"/>
          <p:cNvSpPr txBox="1"/>
          <p:nvPr/>
        </p:nvSpPr>
        <p:spPr>
          <a:xfrm>
            <a:off x="5383425" y="4777950"/>
            <a:ext cx="2688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Roboto"/>
                <a:ea typeface="Roboto"/>
                <a:cs typeface="Roboto"/>
                <a:sym typeface="Roboto"/>
              </a:rPr>
              <a:t>Daniel Q.</a:t>
            </a:r>
            <a:r>
              <a:rPr lang="en" sz="900">
                <a:latin typeface="Roboto"/>
                <a:ea typeface="Roboto"/>
                <a:cs typeface="Roboto"/>
                <a:sym typeface="Roboto"/>
              </a:rPr>
              <a:t> - Oct. 15, 2021 - HPVCP</a:t>
            </a:r>
            <a:endParaRPr sz="8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